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29"/>
  </p:notesMasterIdLst>
  <p:handoutMasterIdLst>
    <p:handoutMasterId r:id="rId30"/>
  </p:handoutMasterIdLst>
  <p:sldIdLst>
    <p:sldId id="256" r:id="rId3"/>
    <p:sldId id="276" r:id="rId4"/>
    <p:sldId id="257" r:id="rId5"/>
    <p:sldId id="285" r:id="rId6"/>
    <p:sldId id="258" r:id="rId7"/>
    <p:sldId id="259" r:id="rId8"/>
    <p:sldId id="287" r:id="rId9"/>
    <p:sldId id="275" r:id="rId10"/>
    <p:sldId id="260" r:id="rId11"/>
    <p:sldId id="261" r:id="rId12"/>
    <p:sldId id="294" r:id="rId13"/>
    <p:sldId id="295" r:id="rId14"/>
    <p:sldId id="262" r:id="rId15"/>
    <p:sldId id="264" r:id="rId16"/>
    <p:sldId id="289" r:id="rId17"/>
    <p:sldId id="288" r:id="rId18"/>
    <p:sldId id="291" r:id="rId19"/>
    <p:sldId id="266" r:id="rId20"/>
    <p:sldId id="267" r:id="rId21"/>
    <p:sldId id="271" r:id="rId22"/>
    <p:sldId id="265" r:id="rId23"/>
    <p:sldId id="292" r:id="rId24"/>
    <p:sldId id="273" r:id="rId25"/>
    <p:sldId id="290" r:id="rId26"/>
    <p:sldId id="293" r:id="rId27"/>
    <p:sldId id="279" r:id="rId28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3961" autoAdjust="0"/>
  </p:normalViewPr>
  <p:slideViewPr>
    <p:cSldViewPr>
      <p:cViewPr varScale="1">
        <p:scale>
          <a:sx n="108" d="100"/>
          <a:sy n="108" d="100"/>
        </p:scale>
        <p:origin x="99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D8EAF5-1500-4AC9-B9D5-689C22C4B791}" type="doc">
      <dgm:prSet loTypeId="urn:microsoft.com/office/officeart/2005/8/layout/venn1" loCatId="relationship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1E37527-1886-4274-9EDA-1483D8CBD6B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TOPS Tech Career Diploma</a:t>
          </a:r>
        </a:p>
      </dgm:t>
    </dgm:pt>
    <dgm:pt modelId="{330F9F95-E5CE-49ED-A219-1445952CFFB2}" type="parTrans" cxnId="{583C6922-9B08-406A-9909-67F50ECDAC15}">
      <dgm:prSet/>
      <dgm:spPr/>
      <dgm:t>
        <a:bodyPr/>
        <a:lstStyle/>
        <a:p>
          <a:endParaRPr lang="en-US"/>
        </a:p>
      </dgm:t>
    </dgm:pt>
    <dgm:pt modelId="{25290DED-96EA-440C-948B-DBF983927362}" type="sibTrans" cxnId="{583C6922-9B08-406A-9909-67F50ECDAC15}">
      <dgm:prSet/>
      <dgm:spPr/>
      <dgm:t>
        <a:bodyPr/>
        <a:lstStyle/>
        <a:p>
          <a:endParaRPr lang="en-US"/>
        </a:p>
      </dgm:t>
    </dgm:pt>
    <dgm:pt modelId="{C9D2ED5E-4BC4-40E6-BCB7-1C4962BE842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TOPS University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Diploma</a:t>
          </a:r>
        </a:p>
      </dgm:t>
    </dgm:pt>
    <dgm:pt modelId="{D285EA22-ABDE-48F7-83C1-74478FC95843}" type="parTrans" cxnId="{38DBC474-C2FA-48E4-B9DE-2853FAD98963}">
      <dgm:prSet/>
      <dgm:spPr/>
      <dgm:t>
        <a:bodyPr/>
        <a:lstStyle/>
        <a:p>
          <a:endParaRPr lang="en-US"/>
        </a:p>
      </dgm:t>
    </dgm:pt>
    <dgm:pt modelId="{499D6443-F0B8-4278-BF6D-B6622E87E936}" type="sibTrans" cxnId="{38DBC474-C2FA-48E4-B9DE-2853FAD98963}">
      <dgm:prSet/>
      <dgm:spPr/>
      <dgm:t>
        <a:bodyPr/>
        <a:lstStyle/>
        <a:p>
          <a:endParaRPr lang="en-US"/>
        </a:p>
      </dgm:t>
    </dgm:pt>
    <dgm:pt modelId="{1B305BF2-DE8C-4658-9823-D1E92FB4D2F1}" type="pres">
      <dgm:prSet presAssocID="{A9D8EAF5-1500-4AC9-B9D5-689C22C4B79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1BCFD3-A5C9-4C5B-9048-03FCFEDDE781}" type="pres">
      <dgm:prSet presAssocID="{C1E37527-1886-4274-9EDA-1483D8CBD6B5}" presName="circ1" presStyleLbl="vennNode1" presStyleIdx="0" presStyleCnt="2" custScaleX="101948" custScaleY="102667"/>
      <dgm:spPr/>
      <dgm:t>
        <a:bodyPr/>
        <a:lstStyle/>
        <a:p>
          <a:endParaRPr lang="en-US"/>
        </a:p>
      </dgm:t>
    </dgm:pt>
    <dgm:pt modelId="{331CA7BC-2B7A-4A16-AFA1-06021C5C89E7}" type="pres">
      <dgm:prSet presAssocID="{C1E37527-1886-4274-9EDA-1483D8CBD6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43872-767C-46FD-A373-2E97FD1A7634}" type="pres">
      <dgm:prSet presAssocID="{C9D2ED5E-4BC4-40E6-BCB7-1C4962BE8424}" presName="circ2" presStyleLbl="vennNode1" presStyleIdx="1" presStyleCnt="2" custScaleX="102306" custScaleY="103281" custLinFactNeighborX="-217" custLinFactNeighborY="-307"/>
      <dgm:spPr/>
      <dgm:t>
        <a:bodyPr/>
        <a:lstStyle/>
        <a:p>
          <a:endParaRPr lang="en-US"/>
        </a:p>
      </dgm:t>
    </dgm:pt>
    <dgm:pt modelId="{4417B25C-7DE0-42C7-99CC-F2867368C40B}" type="pres">
      <dgm:prSet presAssocID="{C9D2ED5E-4BC4-40E6-BCB7-1C4962BE842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5C5D56-89BD-4F0D-B3C5-F350CC181F60}" type="presOf" srcId="{A9D8EAF5-1500-4AC9-B9D5-689C22C4B791}" destId="{1B305BF2-DE8C-4658-9823-D1E92FB4D2F1}" srcOrd="0" destOrd="0" presId="urn:microsoft.com/office/officeart/2005/8/layout/venn1"/>
    <dgm:cxn modelId="{583C6922-9B08-406A-9909-67F50ECDAC15}" srcId="{A9D8EAF5-1500-4AC9-B9D5-689C22C4B791}" destId="{C1E37527-1886-4274-9EDA-1483D8CBD6B5}" srcOrd="0" destOrd="0" parTransId="{330F9F95-E5CE-49ED-A219-1445952CFFB2}" sibTransId="{25290DED-96EA-440C-948B-DBF983927362}"/>
    <dgm:cxn modelId="{09907716-1594-4E7C-AAC4-3942AE2A3A0A}" type="presOf" srcId="{C9D2ED5E-4BC4-40E6-BCB7-1C4962BE8424}" destId="{21443872-767C-46FD-A373-2E97FD1A7634}" srcOrd="0" destOrd="0" presId="urn:microsoft.com/office/officeart/2005/8/layout/venn1"/>
    <dgm:cxn modelId="{02EDBD0F-03AD-4499-8FD8-AF11473DA79F}" type="presOf" srcId="{C1E37527-1886-4274-9EDA-1483D8CBD6B5}" destId="{F21BCFD3-A5C9-4C5B-9048-03FCFEDDE781}" srcOrd="0" destOrd="0" presId="urn:microsoft.com/office/officeart/2005/8/layout/venn1"/>
    <dgm:cxn modelId="{38DBC474-C2FA-48E4-B9DE-2853FAD98963}" srcId="{A9D8EAF5-1500-4AC9-B9D5-689C22C4B791}" destId="{C9D2ED5E-4BC4-40E6-BCB7-1C4962BE8424}" srcOrd="1" destOrd="0" parTransId="{D285EA22-ABDE-48F7-83C1-74478FC95843}" sibTransId="{499D6443-F0B8-4278-BF6D-B6622E87E936}"/>
    <dgm:cxn modelId="{F96A02E8-579F-4F17-9546-EF29633398E7}" type="presOf" srcId="{C9D2ED5E-4BC4-40E6-BCB7-1C4962BE8424}" destId="{4417B25C-7DE0-42C7-99CC-F2867368C40B}" srcOrd="1" destOrd="0" presId="urn:microsoft.com/office/officeart/2005/8/layout/venn1"/>
    <dgm:cxn modelId="{6C07E01B-6A9D-4D73-934F-A0A259008053}" type="presOf" srcId="{C1E37527-1886-4274-9EDA-1483D8CBD6B5}" destId="{331CA7BC-2B7A-4A16-AFA1-06021C5C89E7}" srcOrd="1" destOrd="0" presId="urn:microsoft.com/office/officeart/2005/8/layout/venn1"/>
    <dgm:cxn modelId="{3DAB6CBA-755A-4873-A38E-C12027EFC0E9}" type="presParOf" srcId="{1B305BF2-DE8C-4658-9823-D1E92FB4D2F1}" destId="{F21BCFD3-A5C9-4C5B-9048-03FCFEDDE781}" srcOrd="0" destOrd="0" presId="urn:microsoft.com/office/officeart/2005/8/layout/venn1"/>
    <dgm:cxn modelId="{1E872430-D360-489A-B681-DFE58C9105D3}" type="presParOf" srcId="{1B305BF2-DE8C-4658-9823-D1E92FB4D2F1}" destId="{331CA7BC-2B7A-4A16-AFA1-06021C5C89E7}" srcOrd="1" destOrd="0" presId="urn:microsoft.com/office/officeart/2005/8/layout/venn1"/>
    <dgm:cxn modelId="{21D47C50-E6B8-4D87-958F-318114F60A0D}" type="presParOf" srcId="{1B305BF2-DE8C-4658-9823-D1E92FB4D2F1}" destId="{21443872-767C-46FD-A373-2E97FD1A7634}" srcOrd="2" destOrd="0" presId="urn:microsoft.com/office/officeart/2005/8/layout/venn1"/>
    <dgm:cxn modelId="{45DD328A-E41C-4A05-B2A7-5574016A94AC}" type="presParOf" srcId="{1B305BF2-DE8C-4658-9823-D1E92FB4D2F1}" destId="{4417B25C-7DE0-42C7-99CC-F2867368C40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BCFD3-A5C9-4C5B-9048-03FCFEDDE781}">
      <dsp:nvSpPr>
        <dsp:cNvPr id="0" name=""/>
        <dsp:cNvSpPr/>
      </dsp:nvSpPr>
      <dsp:spPr>
        <a:xfrm>
          <a:off x="147974" y="152394"/>
          <a:ext cx="5044434" cy="508001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TOPS Tech Career Diploma</a:t>
          </a:r>
        </a:p>
      </dsp:txBody>
      <dsp:txXfrm>
        <a:off x="852377" y="751436"/>
        <a:ext cx="2908503" cy="3881926"/>
      </dsp:txXfrm>
    </dsp:sp>
    <dsp:sp modelId="{21443872-767C-46FD-A373-2E97FD1A7634}">
      <dsp:nvSpPr>
        <dsp:cNvPr id="0" name=""/>
        <dsp:cNvSpPr/>
      </dsp:nvSpPr>
      <dsp:spPr>
        <a:xfrm>
          <a:off x="3694539" y="122013"/>
          <a:ext cx="5062148" cy="51103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TOPS University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Diploma</a:t>
          </a:r>
        </a:p>
      </dsp:txBody>
      <dsp:txXfrm>
        <a:off x="5131095" y="724638"/>
        <a:ext cx="2918716" cy="3905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B80003F-DB62-44A1-8F17-25BA77176C2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047CA60-F1E1-4A2E-B1BB-7D64CB5C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44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16C0B3B-62C2-412D-A00C-6DC3E44A18C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60D4E22-367F-4934-B96E-15329302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8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76D0DE-B5EE-4F3B-B17E-398E499DA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05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D4E22-367F-4934-B96E-15329302D2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7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D4E22-367F-4934-B96E-15329302D2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97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D4E22-367F-4934-B96E-15329302D2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2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D4E22-367F-4934-B96E-15329302D2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4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34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10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02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3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39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14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94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6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13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1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7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DE25-6E8D-4239-95D3-44383349B2FA}" type="datetimeFigureOut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3/7/2024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4F5CF-82BF-4138-9851-D017A1FB0D5F}" type="slidenum">
              <a:rPr lang="en-US" smtClean="0">
                <a:solidFill>
                  <a:srgbClr val="36609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36609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9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fa.state.la.us/" TargetMode="External"/><Relationship Id="rId2" Type="http://schemas.openxmlformats.org/officeDocument/2006/relationships/hyperlink" Target="http://www.louisianabeliev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student.collegeboard.org/" TargetMode="External"/><Relationship Id="rId4" Type="http://schemas.openxmlformats.org/officeDocument/2006/relationships/hyperlink" Target="http://www.southeastern.edu/future_students/dual_enrollmen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87737"/>
            <a:ext cx="7162799" cy="1731982"/>
          </a:xfrm>
        </p:spPr>
        <p:txBody>
          <a:bodyPr/>
          <a:lstStyle/>
          <a:p>
            <a:r>
              <a:rPr lang="en-US" dirty="0" smtClean="0"/>
              <a:t>Doyle</a:t>
            </a:r>
            <a:r>
              <a:rPr lang="en-US" dirty="0" smtClean="0"/>
              <a:t> </a:t>
            </a:r>
            <a:r>
              <a:rPr lang="en-US" dirty="0" smtClean="0"/>
              <a:t>High School </a:t>
            </a:r>
            <a:br>
              <a:rPr lang="en-US" dirty="0" smtClean="0"/>
            </a:br>
            <a:r>
              <a:rPr lang="en-US" sz="3500" dirty="0" smtClean="0"/>
              <a:t>March</a:t>
            </a:r>
            <a:r>
              <a:rPr lang="en-US" sz="3500" dirty="0" smtClean="0"/>
              <a:t> 11, 2024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8001000" cy="19812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High </a:t>
            </a:r>
            <a:r>
              <a:rPr lang="en-US" sz="3500" dirty="0" smtClean="0"/>
              <a:t>School</a:t>
            </a:r>
          </a:p>
          <a:p>
            <a:r>
              <a:rPr lang="en-US" sz="3500" dirty="0" smtClean="0"/>
              <a:t>Informational </a:t>
            </a:r>
            <a:r>
              <a:rPr lang="en-US" sz="3500" dirty="0" smtClean="0"/>
              <a:t>Scheduling Meeting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68697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580835"/>
              </p:ext>
            </p:extLst>
          </p:nvPr>
        </p:nvGraphicFramePr>
        <p:xfrm>
          <a:off x="762000" y="1219200"/>
          <a:ext cx="7683500" cy="378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174">
                <a:tc>
                  <a:txBody>
                    <a:bodyPr/>
                    <a:lstStyle/>
                    <a:p>
                      <a:r>
                        <a:rPr lang="en-US" dirty="0" smtClean="0"/>
                        <a:t>TOPS</a:t>
                      </a:r>
                      <a:r>
                        <a:rPr lang="en-US" baseline="0" dirty="0" smtClean="0"/>
                        <a:t> University cont’d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Start TOPS</a:t>
                      </a:r>
                      <a:r>
                        <a:rPr lang="en-US" baseline="0" dirty="0" smtClean="0"/>
                        <a:t> Tech cont’d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6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Health</a:t>
                      </a:r>
                      <a:r>
                        <a:rPr lang="en-US" b="1" baseline="0" dirty="0" smtClean="0"/>
                        <a:t> Education (1/2 unit)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Health Education (1/2 unit)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Physical Education</a:t>
                      </a:r>
                      <a:r>
                        <a:rPr lang="en-US" b="1" baseline="0" dirty="0" smtClean="0"/>
                        <a:t>:  </a:t>
                      </a:r>
                      <a:r>
                        <a:rPr lang="en-US" b="0" baseline="0" dirty="0" smtClean="0"/>
                        <a:t>PE I (1 unit) &amp; PE II (1/2 unit)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Physical Education</a:t>
                      </a:r>
                      <a:r>
                        <a:rPr lang="en-US" b="1" baseline="0" dirty="0" smtClean="0"/>
                        <a:t>:  </a:t>
                      </a:r>
                      <a:r>
                        <a:rPr lang="en-US" b="0" baseline="0" dirty="0" smtClean="0"/>
                        <a:t>PE I (1 unit) &amp; PE II (1/2 unit)</a:t>
                      </a:r>
                      <a:endParaRPr lang="en-U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Foreign</a:t>
                      </a:r>
                      <a:r>
                        <a:rPr lang="en-US" b="1" baseline="0" dirty="0" smtClean="0"/>
                        <a:t> Language (2 units):  </a:t>
                      </a:r>
                      <a:r>
                        <a:rPr lang="en-US" b="0" baseline="0" dirty="0" smtClean="0"/>
                        <a:t>Spanish </a:t>
                      </a:r>
                      <a:r>
                        <a:rPr lang="en-US" b="0" baseline="0" dirty="0" smtClean="0"/>
                        <a:t>I &amp; II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Arts (1 unit):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="0" baseline="0" dirty="0" smtClean="0"/>
                        <a:t>Fine Arts </a:t>
                      </a:r>
                      <a:r>
                        <a:rPr lang="en-US" b="0" baseline="0" dirty="0" smtClean="0"/>
                        <a:t>Survey, Band Choir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Electives</a:t>
                      </a:r>
                      <a:r>
                        <a:rPr lang="en-US" b="1" baseline="0" dirty="0" smtClean="0"/>
                        <a:t> (3 units)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Jump</a:t>
                      </a:r>
                      <a:r>
                        <a:rPr lang="en-US" b="1" baseline="0" dirty="0" smtClean="0"/>
                        <a:t> Start Career/Tech Courses (9 units)  </a:t>
                      </a:r>
                      <a:r>
                        <a:rPr lang="en-US" b="0" baseline="0" dirty="0" smtClean="0"/>
                        <a:t>see following slides for details</a:t>
                      </a:r>
                      <a:endParaRPr lang="en-US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3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415769"/>
              </p:ext>
            </p:extLst>
          </p:nvPr>
        </p:nvGraphicFramePr>
        <p:xfrm>
          <a:off x="533400" y="1143000"/>
          <a:ext cx="7683500" cy="223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174">
                <a:tc>
                  <a:txBody>
                    <a:bodyPr/>
                    <a:lstStyle/>
                    <a:p>
                      <a:r>
                        <a:rPr lang="en-US" dirty="0" smtClean="0"/>
                        <a:t>Scholarship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r>
                        <a:rPr lang="en-US" baseline="0" dirty="0" smtClean="0"/>
                        <a:t> &amp; ACT score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62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Opportunity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2.5</a:t>
                      </a:r>
                      <a:r>
                        <a:rPr lang="en-US" b="0" baseline="0" dirty="0" smtClean="0"/>
                        <a:t>            20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Performance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3.25          23</a:t>
                      </a:r>
                      <a:endParaRPr lang="en-U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Honors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3.5            27</a:t>
                      </a:r>
                      <a:endParaRPr lang="en-US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6400" y="533400"/>
            <a:ext cx="5719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Tops University Scholarships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497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796621"/>
              </p:ext>
            </p:extLst>
          </p:nvPr>
        </p:nvGraphicFramePr>
        <p:xfrm>
          <a:off x="609600" y="1295400"/>
          <a:ext cx="8305800" cy="86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174">
                <a:tc>
                  <a:txBody>
                    <a:bodyPr/>
                    <a:lstStyle/>
                    <a:p>
                      <a:r>
                        <a:rPr lang="en-US" dirty="0" smtClean="0"/>
                        <a:t>Scholarship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r>
                        <a:rPr lang="en-US" baseline="0" dirty="0" smtClean="0"/>
                        <a:t> &amp; ACT score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62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Opportunity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2.5</a:t>
                      </a:r>
                      <a:r>
                        <a:rPr lang="en-US" b="0" baseline="0" dirty="0" smtClean="0"/>
                        <a:t>            17 (ACT) or Silver (Work keys)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76400" y="533400"/>
            <a:ext cx="6789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Tops Tech/ JumpStart Scholarships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308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7625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Universal Jump Start Courses </a:t>
            </a:r>
            <a:r>
              <a:rPr lang="en-US" dirty="0" smtClean="0"/>
              <a:t>(can be applied to any Jump Start Pathway)</a:t>
            </a:r>
          </a:p>
          <a:p>
            <a:pPr lvl="1"/>
            <a:r>
              <a:rPr lang="en-US" dirty="0" smtClean="0"/>
              <a:t>NCCER Core                                         CTE Internship</a:t>
            </a:r>
            <a:endParaRPr lang="en-US" dirty="0" smtClean="0"/>
          </a:p>
          <a:p>
            <a:pPr lvl="1"/>
            <a:r>
              <a:rPr lang="en-US" dirty="0" smtClean="0"/>
              <a:t>First Responder/ EMR                        Quest for Success</a:t>
            </a:r>
          </a:p>
          <a:p>
            <a:pPr lvl="1"/>
            <a:r>
              <a:rPr lang="en-US" dirty="0" smtClean="0"/>
              <a:t>Entrepreneurship                                  </a:t>
            </a:r>
            <a:r>
              <a:rPr lang="en-US" dirty="0" err="1" smtClean="0"/>
              <a:t>Agriscience</a:t>
            </a:r>
            <a:r>
              <a:rPr lang="en-US" dirty="0" smtClean="0"/>
              <a:t> I</a:t>
            </a:r>
          </a:p>
          <a:p>
            <a:pPr lvl="1"/>
            <a:r>
              <a:rPr lang="en-US" dirty="0" smtClean="0"/>
              <a:t>Into to Health Occupations</a:t>
            </a:r>
            <a:endParaRPr lang="en-US" dirty="0" smtClean="0"/>
          </a:p>
          <a:p>
            <a:pPr lvl="1"/>
            <a:r>
              <a:rPr lang="en-US" dirty="0" smtClean="0"/>
              <a:t>Law Studies</a:t>
            </a:r>
            <a:endParaRPr lang="en-US" dirty="0" smtClean="0"/>
          </a:p>
          <a:p>
            <a:pPr lvl="1"/>
            <a:r>
              <a:rPr lang="en-US" dirty="0" smtClean="0"/>
              <a:t>IBCA</a:t>
            </a:r>
          </a:p>
          <a:p>
            <a:pPr lvl="1"/>
            <a:r>
              <a:rPr lang="en-US" dirty="0" smtClean="0"/>
              <a:t>Speech I</a:t>
            </a:r>
          </a:p>
          <a:p>
            <a:pPr lvl="1"/>
            <a:r>
              <a:rPr lang="en-US" dirty="0" smtClean="0"/>
              <a:t>Customer Service**</a:t>
            </a:r>
          </a:p>
          <a:p>
            <a:pPr lvl="1"/>
            <a:r>
              <a:rPr lang="en-US" dirty="0" smtClean="0"/>
              <a:t>Technical Writing**</a:t>
            </a:r>
            <a:endParaRPr lang="en-US" dirty="0" smtClean="0"/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524000"/>
          </a:xfrm>
        </p:spPr>
        <p:txBody>
          <a:bodyPr/>
          <a:lstStyle/>
          <a:p>
            <a:r>
              <a:rPr lang="en-US" sz="3500" dirty="0" smtClean="0"/>
              <a:t>Jump Start TOPS Tech Diploma</a:t>
            </a:r>
            <a:br>
              <a:rPr lang="en-US" sz="3500" dirty="0" smtClean="0"/>
            </a:br>
            <a:r>
              <a:rPr lang="en-US" sz="3500" dirty="0" smtClean="0"/>
              <a:t>Universal Courses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88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4267199"/>
          </a:xfrm>
        </p:spPr>
        <p:txBody>
          <a:bodyPr>
            <a:normAutofit/>
          </a:bodyPr>
          <a:lstStyle/>
          <a:p>
            <a:r>
              <a:rPr lang="en-US" sz="2500" dirty="0" smtClean="0"/>
              <a:t>Students earning the Jump Start TOPS Tech Diploma must </a:t>
            </a:r>
            <a:r>
              <a:rPr lang="en-US" sz="2500" dirty="0" smtClean="0"/>
              <a:t>earn credentials </a:t>
            </a:r>
            <a:r>
              <a:rPr lang="en-US" sz="2500" dirty="0" smtClean="0"/>
              <a:t>in order to graduate.  There are 2 </a:t>
            </a:r>
            <a:r>
              <a:rPr lang="en-US" sz="2500" dirty="0" smtClean="0"/>
              <a:t>available for each Pathway.</a:t>
            </a:r>
          </a:p>
          <a:p>
            <a:pPr marL="411480" lvl="1" indent="0">
              <a:buNone/>
            </a:pPr>
            <a:endParaRPr lang="en-US" sz="2500" dirty="0"/>
          </a:p>
          <a:p>
            <a:pPr lvl="1"/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56263" cy="1206650"/>
          </a:xfrm>
        </p:spPr>
        <p:txBody>
          <a:bodyPr/>
          <a:lstStyle/>
          <a:p>
            <a:r>
              <a:rPr lang="en-US" sz="2900" dirty="0" smtClean="0"/>
              <a:t>Jump Start TOPS Tech Diploma</a:t>
            </a:r>
            <a:br>
              <a:rPr lang="en-US" sz="2900" dirty="0" smtClean="0"/>
            </a:br>
            <a:r>
              <a:rPr lang="en-US" sz="2900" dirty="0" smtClean="0"/>
              <a:t>DHS </a:t>
            </a:r>
            <a:r>
              <a:rPr lang="en-US" sz="2900" dirty="0" smtClean="0"/>
              <a:t>Jump Start Career Pathway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1903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4267199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Students earning the Jump Start TOPS Tech Diploma must complete a culminating credential in order to graduate.  There are 2 available levels</a:t>
            </a:r>
            <a:r>
              <a:rPr lang="en-US" sz="2500" dirty="0" smtClean="0"/>
              <a:t>:</a:t>
            </a:r>
          </a:p>
          <a:p>
            <a:pPr marL="0" indent="0">
              <a:buNone/>
            </a:pPr>
            <a:endParaRPr lang="en-US" sz="2500" dirty="0" smtClean="0"/>
          </a:p>
          <a:p>
            <a:pPr lvl="1"/>
            <a:r>
              <a:rPr lang="en-US" sz="2500" b="1" dirty="0" smtClean="0"/>
              <a:t>Basic</a:t>
            </a:r>
            <a:r>
              <a:rPr lang="en-US" sz="2500" dirty="0" smtClean="0"/>
              <a:t> – National Center for Construction Education Research (NCCER) </a:t>
            </a:r>
            <a:r>
              <a:rPr lang="en-US" sz="2500" dirty="0" smtClean="0"/>
              <a:t>Welding</a:t>
            </a:r>
            <a:r>
              <a:rPr lang="en-US" sz="2500" dirty="0" smtClean="0"/>
              <a:t> </a:t>
            </a:r>
            <a:r>
              <a:rPr lang="en-US" sz="2500" dirty="0" smtClean="0"/>
              <a:t>Level </a:t>
            </a:r>
            <a:r>
              <a:rPr lang="en-US" sz="2500" dirty="0" smtClean="0"/>
              <a:t>I</a:t>
            </a:r>
            <a:endParaRPr lang="en-US" sz="2500" dirty="0" smtClean="0"/>
          </a:p>
          <a:p>
            <a:pPr lvl="1"/>
            <a:r>
              <a:rPr lang="en-US" sz="2500" b="1" dirty="0" smtClean="0"/>
              <a:t>Advanced</a:t>
            </a:r>
            <a:r>
              <a:rPr lang="en-US" sz="2500" dirty="0" smtClean="0"/>
              <a:t> – NCCER </a:t>
            </a:r>
            <a:r>
              <a:rPr lang="en-US" sz="2500" dirty="0" smtClean="0"/>
              <a:t>Welding</a:t>
            </a:r>
            <a:r>
              <a:rPr lang="en-US" sz="2500" dirty="0" smtClean="0"/>
              <a:t> </a:t>
            </a:r>
            <a:r>
              <a:rPr lang="en-US" sz="2500" dirty="0" smtClean="0"/>
              <a:t>Level </a:t>
            </a:r>
            <a:r>
              <a:rPr lang="en-US" sz="2500" dirty="0" smtClean="0"/>
              <a:t>II</a:t>
            </a:r>
          </a:p>
          <a:p>
            <a:pPr marL="411480" lvl="1" indent="0">
              <a:buNone/>
            </a:pPr>
            <a:r>
              <a:rPr lang="en-US" sz="2500" dirty="0" smtClean="0"/>
              <a:t>_______________________________________________________</a:t>
            </a:r>
            <a:endParaRPr lang="en-US" sz="2500" dirty="0" smtClean="0"/>
          </a:p>
          <a:p>
            <a:pPr marL="411480" lvl="1" indent="0">
              <a:buNone/>
            </a:pPr>
            <a:endParaRPr lang="en-US" sz="2500" dirty="0" smtClean="0"/>
          </a:p>
          <a:p>
            <a:pPr lvl="1"/>
            <a:r>
              <a:rPr lang="en-US" sz="2500" b="1" dirty="0" smtClean="0"/>
              <a:t>Basic</a:t>
            </a:r>
            <a:r>
              <a:rPr lang="en-US" sz="2500" dirty="0" smtClean="0"/>
              <a:t>- Union Carpentry I</a:t>
            </a:r>
          </a:p>
          <a:p>
            <a:pPr lvl="1"/>
            <a:r>
              <a:rPr lang="en-US" sz="2500" b="1" dirty="0" smtClean="0"/>
              <a:t>Advanced</a:t>
            </a:r>
            <a:r>
              <a:rPr lang="en-US" sz="2500" dirty="0" smtClean="0"/>
              <a:t>-Union Carpentry II</a:t>
            </a:r>
            <a:endParaRPr lang="en-US" sz="2500" dirty="0" smtClean="0"/>
          </a:p>
          <a:p>
            <a:pPr lvl="1"/>
            <a:endParaRPr lang="en-US" sz="2500" dirty="0"/>
          </a:p>
          <a:p>
            <a:pPr lvl="1"/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1800" y="304800"/>
            <a:ext cx="5470263" cy="1282850"/>
          </a:xfrm>
        </p:spPr>
        <p:txBody>
          <a:bodyPr/>
          <a:lstStyle/>
          <a:p>
            <a:r>
              <a:rPr lang="en-US" sz="2900" dirty="0" smtClean="0"/>
              <a:t>Jump Start TOPS Tech Diploma</a:t>
            </a:r>
            <a:br>
              <a:rPr lang="en-US" sz="2900" dirty="0" smtClean="0"/>
            </a:br>
            <a:r>
              <a:rPr lang="en-US" sz="2900" b="1" dirty="0" smtClean="0">
                <a:solidFill>
                  <a:srgbClr val="0070C0"/>
                </a:solidFill>
              </a:rPr>
              <a:t>Architecture &amp; Construction Pathway</a:t>
            </a:r>
            <a:endParaRPr lang="en-US" sz="29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278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42671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500" dirty="0"/>
          </a:p>
          <a:p>
            <a:pPr lvl="1"/>
            <a:r>
              <a:rPr lang="en-US" sz="2500" b="1" dirty="0"/>
              <a:t>Basic</a:t>
            </a:r>
            <a:r>
              <a:rPr lang="en-US" sz="2500" dirty="0"/>
              <a:t> </a:t>
            </a:r>
            <a:r>
              <a:rPr lang="en-US" sz="2500" dirty="0" smtClean="0"/>
              <a:t>–Emergency Medical Responder</a:t>
            </a:r>
            <a:endParaRPr lang="en-US" sz="2500" dirty="0"/>
          </a:p>
          <a:p>
            <a:pPr lvl="1"/>
            <a:r>
              <a:rPr lang="en-US" sz="2500" b="1" dirty="0"/>
              <a:t>Advanced</a:t>
            </a:r>
            <a:r>
              <a:rPr lang="en-US" sz="2500" dirty="0"/>
              <a:t> – </a:t>
            </a:r>
            <a:r>
              <a:rPr lang="en-US" sz="2500" dirty="0" smtClean="0"/>
              <a:t>Emergency Medical Technician (Walker)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     ___________________________________________________</a:t>
            </a:r>
            <a:endParaRPr lang="en-US" sz="2500" dirty="0" smtClean="0"/>
          </a:p>
          <a:p>
            <a:pPr lvl="1"/>
            <a:r>
              <a:rPr lang="en-US" sz="2500" b="1" dirty="0" smtClean="0"/>
              <a:t>Basic</a:t>
            </a:r>
            <a:r>
              <a:rPr lang="en-US" sz="2500" dirty="0" smtClean="0"/>
              <a:t> –Patient Care Tech</a:t>
            </a:r>
          </a:p>
          <a:p>
            <a:pPr lvl="1"/>
            <a:r>
              <a:rPr lang="en-US" sz="2500" b="1" dirty="0" smtClean="0"/>
              <a:t>Advanced</a:t>
            </a:r>
            <a:r>
              <a:rPr lang="en-US" sz="2500" dirty="0" smtClean="0"/>
              <a:t> – Certified Clinical Medical Assistant</a:t>
            </a:r>
          </a:p>
          <a:p>
            <a:pPr marL="411480" lvl="1" indent="0">
              <a:buNone/>
            </a:pPr>
            <a:r>
              <a:rPr lang="en-US" sz="2500" dirty="0" smtClean="0"/>
              <a:t>__________________________________________________</a:t>
            </a:r>
            <a:endParaRPr lang="en-US" sz="2500" dirty="0" smtClean="0"/>
          </a:p>
          <a:p>
            <a:pPr marL="411480" lvl="1" indent="0">
              <a:buNone/>
            </a:pPr>
            <a:endParaRPr lang="en-US" sz="2500" dirty="0" smtClean="0"/>
          </a:p>
          <a:p>
            <a:pPr lvl="1"/>
            <a:endParaRPr lang="en-US" sz="2500" dirty="0"/>
          </a:p>
          <a:p>
            <a:pPr lvl="1"/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1800" y="349400"/>
            <a:ext cx="5470263" cy="1238250"/>
          </a:xfrm>
        </p:spPr>
        <p:txBody>
          <a:bodyPr/>
          <a:lstStyle/>
          <a:p>
            <a:r>
              <a:rPr lang="en-US" sz="2900" dirty="0" smtClean="0"/>
              <a:t>Jump Start TOPS Tech Diploma</a:t>
            </a:r>
            <a:br>
              <a:rPr lang="en-US" sz="2900" dirty="0" smtClean="0"/>
            </a:br>
            <a:r>
              <a:rPr lang="en-US" sz="2900" dirty="0" smtClean="0">
                <a:solidFill>
                  <a:srgbClr val="0070C0"/>
                </a:solidFill>
              </a:rPr>
              <a:t>Health Science Career </a:t>
            </a:r>
            <a:r>
              <a:rPr lang="en-US" sz="2900" dirty="0" smtClean="0">
                <a:solidFill>
                  <a:srgbClr val="0070C0"/>
                </a:solidFill>
              </a:rPr>
              <a:t>Pathway </a:t>
            </a:r>
            <a:endParaRPr lang="en-US" sz="29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49400"/>
            <a:ext cx="26193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42671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500" dirty="0"/>
          </a:p>
          <a:p>
            <a:pPr lvl="1"/>
            <a:r>
              <a:rPr lang="en-US" sz="2500" b="1" dirty="0"/>
              <a:t>Basic</a:t>
            </a:r>
            <a:r>
              <a:rPr lang="en-US" sz="2500" dirty="0"/>
              <a:t> </a:t>
            </a:r>
            <a:r>
              <a:rPr lang="en-US" sz="2500" dirty="0" smtClean="0"/>
              <a:t>–1 Adobe certification (Adobe Illustrator)</a:t>
            </a:r>
            <a:endParaRPr lang="en-US" sz="2500" dirty="0"/>
          </a:p>
          <a:p>
            <a:pPr lvl="1"/>
            <a:r>
              <a:rPr lang="en-US" sz="2500" b="1" dirty="0"/>
              <a:t>Advanced</a:t>
            </a:r>
            <a:r>
              <a:rPr lang="en-US" sz="2500" dirty="0"/>
              <a:t> – </a:t>
            </a:r>
            <a:r>
              <a:rPr lang="en-US" sz="2500" dirty="0" smtClean="0"/>
              <a:t>3 Adobe certifications (Illustrator, Photoshop, </a:t>
            </a:r>
            <a:r>
              <a:rPr lang="en-US" sz="2500" dirty="0" err="1" smtClean="0"/>
              <a:t>Indesign</a:t>
            </a:r>
            <a:r>
              <a:rPr lang="en-US" sz="2500" dirty="0" smtClean="0"/>
              <a:t>)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/>
              <a:t>     ___________________________________________________</a:t>
            </a:r>
            <a:endParaRPr lang="en-US" sz="2500" dirty="0" smtClean="0"/>
          </a:p>
          <a:p>
            <a:pPr marL="411480" lvl="1" indent="0">
              <a:buNone/>
            </a:pPr>
            <a:endParaRPr lang="en-US" sz="2500" dirty="0" smtClean="0"/>
          </a:p>
          <a:p>
            <a:pPr lvl="1"/>
            <a:endParaRPr lang="en-US" sz="2500" dirty="0"/>
          </a:p>
          <a:p>
            <a:pPr lvl="1"/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1800" y="349400"/>
            <a:ext cx="5470263" cy="1238250"/>
          </a:xfrm>
        </p:spPr>
        <p:txBody>
          <a:bodyPr/>
          <a:lstStyle/>
          <a:p>
            <a:r>
              <a:rPr lang="en-US" sz="2900" dirty="0" smtClean="0"/>
              <a:t>Jump Start TOPS Tech Diploma</a:t>
            </a:r>
            <a:br>
              <a:rPr lang="en-US" sz="2900" dirty="0" smtClean="0"/>
            </a:br>
            <a:r>
              <a:rPr lang="en-US" sz="2900" dirty="0" smtClean="0">
                <a:solidFill>
                  <a:srgbClr val="0070C0"/>
                </a:solidFill>
              </a:rPr>
              <a:t>Business Management</a:t>
            </a:r>
            <a:r>
              <a:rPr lang="en-US" sz="2900" dirty="0" smtClean="0">
                <a:solidFill>
                  <a:srgbClr val="0070C0"/>
                </a:solidFill>
              </a:rPr>
              <a:t> Career </a:t>
            </a:r>
            <a:r>
              <a:rPr lang="en-US" sz="2900" dirty="0" smtClean="0">
                <a:solidFill>
                  <a:srgbClr val="0070C0"/>
                </a:solidFill>
              </a:rPr>
              <a:t>Pathway </a:t>
            </a:r>
            <a:endParaRPr lang="en-US" sz="29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25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Enrollment (DE):  students </a:t>
            </a:r>
            <a:r>
              <a:rPr lang="en-US" dirty="0"/>
              <a:t>enrolled in DE courses may earn high school Carnegie units while simultaneously earning college credit hours from Southeastern Louisiana University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Students </a:t>
            </a:r>
            <a:r>
              <a:rPr lang="en-US" dirty="0"/>
              <a:t>must be in the </a:t>
            </a:r>
            <a:r>
              <a:rPr lang="en-US" dirty="0" smtClean="0">
                <a:solidFill>
                  <a:schemeClr val="accent1"/>
                </a:solidFill>
              </a:rPr>
              <a:t>11th </a:t>
            </a:r>
            <a:r>
              <a:rPr lang="en-US" dirty="0">
                <a:solidFill>
                  <a:schemeClr val="accent1"/>
                </a:solidFill>
              </a:rPr>
              <a:t>or 12th </a:t>
            </a:r>
            <a:r>
              <a:rPr lang="en-US" dirty="0" smtClean="0"/>
              <a:t>grade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/>
              <a:t>must be on track to complete the </a:t>
            </a:r>
            <a:r>
              <a:rPr lang="en-US" u="sng" dirty="0" smtClean="0">
                <a:solidFill>
                  <a:schemeClr val="accent1"/>
                </a:solidFill>
              </a:rPr>
              <a:t>TOPS University Diploma </a:t>
            </a:r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Students must earn a </a:t>
            </a:r>
            <a:r>
              <a:rPr lang="en-US" u="sng" dirty="0" smtClean="0">
                <a:solidFill>
                  <a:schemeClr val="accent1"/>
                </a:solidFill>
              </a:rPr>
              <a:t>minimum </a:t>
            </a:r>
            <a:r>
              <a:rPr lang="en-US" u="sng" dirty="0" smtClean="0">
                <a:solidFill>
                  <a:schemeClr val="accent1"/>
                </a:solidFill>
              </a:rPr>
              <a:t>ACT/Pre-ACT composite </a:t>
            </a:r>
            <a:r>
              <a:rPr lang="en-US" u="sng" dirty="0" smtClean="0">
                <a:solidFill>
                  <a:schemeClr val="accent1"/>
                </a:solidFill>
              </a:rPr>
              <a:t>score of 18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Other Course Offerings:</a:t>
            </a:r>
            <a:br>
              <a:rPr lang="en-US" sz="3900" dirty="0" smtClean="0"/>
            </a:br>
            <a:r>
              <a:rPr lang="en-US" sz="3900" dirty="0" smtClean="0"/>
              <a:t>Dual Enrollment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25164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/>
              <a:t/>
            </a:r>
            <a:br>
              <a:rPr lang="en-US" sz="3900" dirty="0"/>
            </a:br>
            <a:r>
              <a:rPr lang="en-US" sz="3900" dirty="0">
                <a:latin typeface="Arial Black" panose="020B0A04020102020204" pitchFamily="34" charset="0"/>
              </a:rPr>
              <a:t>Dual </a:t>
            </a:r>
            <a:r>
              <a:rPr lang="en-US" sz="3900" dirty="0" smtClean="0">
                <a:latin typeface="Arial Black" panose="020B0A04020102020204" pitchFamily="34" charset="0"/>
              </a:rPr>
              <a:t>Enrollment </a:t>
            </a:r>
            <a:r>
              <a:rPr lang="en-US" sz="3900" dirty="0" smtClean="0">
                <a:latin typeface="Arial Black" panose="020B0A04020102020204" pitchFamily="34" charset="0"/>
              </a:rPr>
              <a:t>Classes</a:t>
            </a:r>
            <a:endParaRPr lang="en-US" sz="3900" dirty="0">
              <a:latin typeface="Arial Black" panose="020B0A04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15950" y="1417638"/>
            <a:ext cx="7912100" cy="45339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/>
              <a:t>ADVANCED MATH - PRE-CALCULUS DE S1</a:t>
            </a:r>
          </a:p>
          <a:p>
            <a:r>
              <a:rPr lang="en-US" sz="1800" dirty="0"/>
              <a:t>College Course - MATH 161: College Algebra</a:t>
            </a:r>
          </a:p>
          <a:p>
            <a:r>
              <a:rPr lang="en-US" sz="1800" dirty="0"/>
              <a:t>Pre-ACT/ACT mathematics sub-score of 19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ADVANCED MATH - PRE-CALCULUS DE S2</a:t>
            </a:r>
          </a:p>
          <a:p>
            <a:r>
              <a:rPr lang="en-US" sz="1800" dirty="0"/>
              <a:t>College Course - MATH 162: Plane Trigonometry</a:t>
            </a:r>
          </a:p>
          <a:p>
            <a:r>
              <a:rPr lang="en-US" sz="1800" dirty="0"/>
              <a:t>Must have passed Math 161.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BIOLOGY </a:t>
            </a:r>
            <a:r>
              <a:rPr lang="en-US" sz="1800" b="1" dirty="0"/>
              <a:t>II </a:t>
            </a:r>
            <a:r>
              <a:rPr lang="en-US" sz="1800" b="1" dirty="0" smtClean="0"/>
              <a:t>DE</a:t>
            </a:r>
          </a:p>
          <a:p>
            <a:r>
              <a:rPr lang="en-US" sz="1800" dirty="0" smtClean="0"/>
              <a:t>College Course - </a:t>
            </a:r>
            <a:r>
              <a:rPr lang="en-US" sz="1800" dirty="0"/>
              <a:t>Biology 151: General Biology </a:t>
            </a:r>
            <a:r>
              <a:rPr lang="en-US" sz="1800" dirty="0" smtClean="0"/>
              <a:t>I (3 college hours)</a:t>
            </a:r>
          </a:p>
          <a:p>
            <a:r>
              <a:rPr lang="en-US" sz="1800" dirty="0" smtClean="0"/>
              <a:t>PLAN/ACT English </a:t>
            </a:r>
            <a:r>
              <a:rPr lang="en-US" sz="1800" dirty="0"/>
              <a:t>sub-score of </a:t>
            </a:r>
            <a:r>
              <a:rPr lang="en-US" sz="1800" dirty="0" smtClean="0"/>
              <a:t>18 AND </a:t>
            </a:r>
            <a:r>
              <a:rPr lang="en-US" sz="1800" dirty="0"/>
              <a:t>mathematics sub-score of </a:t>
            </a:r>
            <a:r>
              <a:rPr lang="en-US" sz="1800" dirty="0" smtClean="0"/>
              <a:t>19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b="1" dirty="0"/>
              <a:t>SPEECH DE</a:t>
            </a:r>
          </a:p>
          <a:p>
            <a:r>
              <a:rPr lang="en-US" sz="1800" dirty="0"/>
              <a:t>College Course - Communication 211:  Introduction to Public Speaking</a:t>
            </a:r>
          </a:p>
          <a:p>
            <a:r>
              <a:rPr lang="en-US" sz="1800" dirty="0"/>
              <a:t>PLAN/ACT English sub-score of 18 OR a mathematics sub-score of </a:t>
            </a:r>
            <a:r>
              <a:rPr lang="en-US" sz="1800" dirty="0" smtClean="0"/>
              <a:t>19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** NO SCHEDULE CHANGES**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sz="1700" dirty="0" smtClean="0"/>
          </a:p>
          <a:p>
            <a:endParaRPr lang="en-US" sz="19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38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and students will be able to: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Identify differences between diploma pathways</a:t>
            </a:r>
          </a:p>
          <a:p>
            <a:pPr marL="411480" lvl="1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Recognize various course offerings available at </a:t>
            </a:r>
            <a:r>
              <a:rPr lang="en-US" sz="2400" dirty="0" smtClean="0"/>
              <a:t>DHS</a:t>
            </a:r>
            <a:endParaRPr lang="en-US" sz="2400" dirty="0" smtClean="0"/>
          </a:p>
          <a:p>
            <a:pPr marL="411480" lvl="1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Acknowledge upcoming high school assessments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English III </a:t>
            </a:r>
            <a:endParaRPr lang="en-US" dirty="0" smtClean="0"/>
          </a:p>
          <a:p>
            <a:r>
              <a:rPr lang="en-US" dirty="0" smtClean="0"/>
              <a:t>English IV 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Environmental Science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AP® courses offer students the opportunity to earn college credit by demonstrating mastery of rigorous </a:t>
            </a:r>
            <a:r>
              <a:rPr lang="en-US" dirty="0" smtClean="0"/>
              <a:t>content </a:t>
            </a:r>
            <a:r>
              <a:rPr lang="en-US" dirty="0"/>
              <a:t>through high school-based </a:t>
            </a:r>
            <a:r>
              <a:rPr lang="en-US" dirty="0" smtClean="0"/>
              <a:t>courses</a:t>
            </a:r>
          </a:p>
          <a:p>
            <a:r>
              <a:rPr lang="en-US" dirty="0" smtClean="0"/>
              <a:t>Students must take the AP exam and score a 3 or higher to earn college credit</a:t>
            </a:r>
          </a:p>
          <a:p>
            <a:r>
              <a:rPr lang="en-US" dirty="0" smtClean="0"/>
              <a:t>The student must pay the cost of the AP exam, which is currently $92</a:t>
            </a:r>
          </a:p>
          <a:p>
            <a:r>
              <a:rPr lang="en-US" dirty="0" smtClean="0"/>
              <a:t>The student does not have to take the AP exam to pass the high school </a:t>
            </a:r>
            <a:r>
              <a:rPr lang="en-US" dirty="0" smtClean="0"/>
              <a:t>course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**No schedule changes**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3900" dirty="0" smtClean="0"/>
              <a:t>Advanced </a:t>
            </a:r>
            <a:r>
              <a:rPr lang="en-US" sz="3900" dirty="0" smtClean="0"/>
              <a:t>Placement Classes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6194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LEAP 2025</a:t>
            </a:r>
            <a:r>
              <a:rPr lang="en-US" b="1" u="sng" dirty="0" smtClean="0"/>
              <a:t> Testing </a:t>
            </a:r>
            <a:r>
              <a:rPr lang="en-US" b="1" u="sng" dirty="0" smtClean="0"/>
              <a:t>Subject: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English </a:t>
            </a:r>
            <a:r>
              <a:rPr lang="en-US" dirty="0" smtClean="0"/>
              <a:t>I (</a:t>
            </a:r>
            <a:r>
              <a:rPr lang="en-US" dirty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) and English </a:t>
            </a:r>
            <a:r>
              <a:rPr lang="en-US" dirty="0" smtClean="0"/>
              <a:t>II </a:t>
            </a:r>
            <a:r>
              <a:rPr lang="en-US" dirty="0" smtClean="0"/>
              <a:t>(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Algebra I (9</a:t>
            </a:r>
            <a:r>
              <a:rPr lang="en-US" baseline="30000" dirty="0" smtClean="0"/>
              <a:t>th</a:t>
            </a:r>
            <a:r>
              <a:rPr lang="en-US" dirty="0" smtClean="0"/>
              <a:t>) and Geometry (10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Biology(10</a:t>
            </a:r>
            <a:r>
              <a:rPr lang="en-US" baseline="30000" dirty="0" smtClean="0"/>
              <a:t>th</a:t>
            </a:r>
            <a:r>
              <a:rPr lang="en-US" dirty="0" smtClean="0"/>
              <a:t>) and US History (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All students, regardless of diploma track, will take an </a:t>
            </a:r>
            <a:r>
              <a:rPr lang="en-US" dirty="0" smtClean="0"/>
              <a:t>LEAP 2025</a:t>
            </a:r>
            <a:r>
              <a:rPr lang="en-US" dirty="0" smtClean="0"/>
              <a:t> </a:t>
            </a:r>
            <a:r>
              <a:rPr lang="en-US" dirty="0" smtClean="0"/>
              <a:t>test in each subject listed above</a:t>
            </a:r>
          </a:p>
          <a:p>
            <a:r>
              <a:rPr lang="en-US" dirty="0" smtClean="0"/>
              <a:t>Both diploma tracks require that students pass one of the two </a:t>
            </a:r>
            <a:r>
              <a:rPr lang="en-US" dirty="0" smtClean="0"/>
              <a:t>LEAP 2025</a:t>
            </a:r>
            <a:r>
              <a:rPr lang="en-US" dirty="0" smtClean="0"/>
              <a:t> </a:t>
            </a:r>
            <a:r>
              <a:rPr lang="en-US" dirty="0" smtClean="0"/>
              <a:t>tests in each pair listed above with a score of </a:t>
            </a:r>
            <a:r>
              <a:rPr lang="en-US" dirty="0" smtClean="0"/>
              <a:t>APPROACHING BASIC</a:t>
            </a:r>
            <a:r>
              <a:rPr lang="en-US" dirty="0" smtClean="0"/>
              <a:t> </a:t>
            </a:r>
            <a:r>
              <a:rPr lang="en-US" dirty="0" smtClean="0"/>
              <a:t>or better to graduate</a:t>
            </a:r>
          </a:p>
          <a:p>
            <a:r>
              <a:rPr lang="en-US" b="1" dirty="0" smtClean="0"/>
              <a:t>LEAP 2025</a:t>
            </a:r>
            <a:r>
              <a:rPr lang="en-US" b="1" dirty="0" smtClean="0"/>
              <a:t> </a:t>
            </a:r>
            <a:r>
              <a:rPr lang="en-US" b="1" dirty="0" smtClean="0"/>
              <a:t>Test scores constitute 15% of students’ final grade in the course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Graduation</a:t>
            </a:r>
            <a:br>
              <a:rPr lang="en-US" sz="3200" dirty="0" smtClean="0"/>
            </a:br>
            <a:r>
              <a:rPr lang="en-US" sz="3200" dirty="0" smtClean="0"/>
              <a:t>Assessment </a:t>
            </a:r>
            <a:r>
              <a:rPr lang="en-US" sz="3200" dirty="0" smtClean="0"/>
              <a:t>Requirements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LEAP 2025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9</a:t>
            </a:r>
            <a:r>
              <a:rPr lang="en-US" baseline="30000" dirty="0" smtClean="0"/>
              <a:t>th</a:t>
            </a:r>
            <a:r>
              <a:rPr lang="en-US" dirty="0" smtClean="0"/>
              <a:t> graders must pass Biology I or Civics LEAP 2025 test.</a:t>
            </a:r>
          </a:p>
          <a:p>
            <a:r>
              <a:rPr lang="en-US" dirty="0" smtClean="0"/>
              <a:t>Incoming 10</a:t>
            </a:r>
            <a:r>
              <a:rPr lang="en-US" baseline="30000" dirty="0" smtClean="0"/>
              <a:t>th</a:t>
            </a:r>
            <a:r>
              <a:rPr lang="en-US" dirty="0" smtClean="0"/>
              <a:t> Graders must pass Biology I or US History.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Note Changes:</a:t>
            </a:r>
            <a:endParaRPr lang="en-US" b="1" u="sng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ALL incoming 9</a:t>
            </a:r>
            <a:r>
              <a:rPr lang="en-US" baseline="30000" dirty="0" smtClean="0">
                <a:solidFill>
                  <a:schemeClr val="accent5"/>
                </a:solidFill>
              </a:rPr>
              <a:t>th</a:t>
            </a:r>
            <a:r>
              <a:rPr lang="en-US" dirty="0" smtClean="0">
                <a:solidFill>
                  <a:schemeClr val="accent5"/>
                </a:solidFill>
              </a:rPr>
              <a:t> graders </a:t>
            </a:r>
            <a:r>
              <a:rPr lang="en-US" dirty="0" smtClean="0">
                <a:solidFill>
                  <a:schemeClr val="tx1"/>
                </a:solidFill>
              </a:rPr>
              <a:t>students must take Financial Literacy as an elective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All CURRENT 9</a:t>
            </a:r>
            <a:r>
              <a:rPr lang="en-US" baseline="30000" dirty="0" smtClean="0">
                <a:solidFill>
                  <a:srgbClr val="7030A0"/>
                </a:solidFill>
              </a:rPr>
              <a:t>th</a:t>
            </a:r>
            <a:r>
              <a:rPr lang="en-US" dirty="0" smtClean="0">
                <a:solidFill>
                  <a:srgbClr val="7030A0"/>
                </a:solidFill>
              </a:rPr>
              <a:t> graders </a:t>
            </a:r>
            <a:r>
              <a:rPr lang="en-US" dirty="0" smtClean="0">
                <a:solidFill>
                  <a:schemeClr val="tx1"/>
                </a:solidFill>
              </a:rPr>
              <a:t>must take Geometry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LEAP 2025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85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70156"/>
            <a:ext cx="8153400" cy="105425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Pre-ACT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65018" y="2209800"/>
            <a:ext cx="7745505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873624"/>
              </a:buClr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Is not a graduation assessment requirement</a:t>
            </a:r>
          </a:p>
          <a:p>
            <a:pPr lvl="1">
              <a:buClr>
                <a:srgbClr val="873624"/>
              </a:buClr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Taken 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in 10</a:t>
            </a:r>
            <a:r>
              <a:rPr lang="en-US" baseline="30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 grade</a:t>
            </a:r>
          </a:p>
          <a:p>
            <a:pPr lvl="1">
              <a:buClr>
                <a:srgbClr val="873624"/>
              </a:buClr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Used for identifying 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strengths &amp; areas for improvement on the ACT</a:t>
            </a:r>
          </a:p>
          <a:p>
            <a:pPr lvl="1">
              <a:buClr>
                <a:srgbClr val="873624"/>
              </a:buClr>
            </a:pP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Criteria for entry into Dual Enrollment 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courses and other course selections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411480" lvl="1" indent="0">
              <a:buNone/>
            </a:pP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4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70156"/>
            <a:ext cx="8153400" cy="105425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ACT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65018" y="2209800"/>
            <a:ext cx="7745505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Clr>
                <a:srgbClr val="873624"/>
              </a:buClr>
              <a:buNone/>
            </a:pPr>
            <a:r>
              <a:rPr lang="en-US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ACT State Testing</a:t>
            </a:r>
          </a:p>
          <a:p>
            <a:pPr lvl="1">
              <a:buClr>
                <a:srgbClr val="873624"/>
              </a:buClr>
            </a:pPr>
            <a:r>
              <a:rPr lang="en-US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October &amp; March testing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$40 on campus during school hours, must be in grades 10-12.</a:t>
            </a:r>
          </a:p>
          <a:p>
            <a:pPr lvl="1">
              <a:buClr>
                <a:srgbClr val="873624"/>
              </a:buClr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All 11</a:t>
            </a:r>
            <a:r>
              <a:rPr lang="en-US" baseline="30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th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grade students take the exam on campus in March. </a:t>
            </a:r>
          </a:p>
          <a:p>
            <a:pPr marL="411480" lvl="1" indent="0">
              <a:buClr>
                <a:srgbClr val="873624"/>
              </a:buClr>
              <a:buNone/>
            </a:pPr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411480" lvl="1" indent="0">
              <a:buClr>
                <a:srgbClr val="873624"/>
              </a:buClr>
              <a:buNone/>
            </a:pPr>
            <a:r>
              <a:rPr lang="en-US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ACT National Testing</a:t>
            </a:r>
          </a:p>
          <a:p>
            <a:pPr lvl="1">
              <a:buClr>
                <a:srgbClr val="873624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Any student can register online to take the ACT for a national test day. Exams for national testing are always on a Saturday. Cost $68</a:t>
            </a:r>
          </a:p>
          <a:p>
            <a:pPr lvl="1">
              <a:buClr>
                <a:srgbClr val="873624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Register online at </a:t>
            </a:r>
            <a:r>
              <a:rPr lang="en-US" u="sng" dirty="0" smtClean="0">
                <a:solidFill>
                  <a:schemeClr val="accent1"/>
                </a:solidFill>
              </a:rPr>
              <a:t>https://myact.org</a:t>
            </a:r>
          </a:p>
          <a:p>
            <a:pPr lvl="1">
              <a:buClr>
                <a:srgbClr val="873624"/>
              </a:buClr>
            </a:pP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411480" lvl="1" indent="0">
              <a:buNone/>
            </a:pP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 school grades are issued by semester and no longer on Quarters.</a:t>
            </a:r>
          </a:p>
          <a:p>
            <a:r>
              <a:rPr lang="en-US" dirty="0" smtClean="0"/>
              <a:t>Students have to maintain their grades for each semester.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S1- August- December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S2 January-May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Assignment Weights in gradebook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Major Assessments 40%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Assessed for Accuracy 35%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Participation 10%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End of semester 15%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Junior High Grades VS High School Grades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32870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www.louisianabelieves.com</a:t>
            </a:r>
            <a:r>
              <a:rPr lang="en-US" dirty="0" smtClean="0"/>
              <a:t> (Louisiana Department of Education - LDOE)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www.osfa.state.la.us</a:t>
            </a:r>
            <a:r>
              <a:rPr lang="en-US" dirty="0"/>
              <a:t> </a:t>
            </a:r>
            <a:r>
              <a:rPr lang="en-US" dirty="0" smtClean="0"/>
              <a:t>(Louisiana Office of Student Financial Assistance LOSFA – TOPS)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www.southeastern.edu/future_students/dual_enrollment</a:t>
            </a:r>
            <a:r>
              <a:rPr lang="en-US" dirty="0"/>
              <a:t> </a:t>
            </a:r>
            <a:r>
              <a:rPr lang="en-US" dirty="0" smtClean="0"/>
              <a:t>(SLU Dual Enrollment)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https://apstudent.collegeboard.org</a:t>
            </a:r>
            <a:r>
              <a:rPr lang="en-US" dirty="0" smtClean="0"/>
              <a:t> (Advanced Placement 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1500" dirty="0" smtClean="0"/>
          </a:p>
          <a:p>
            <a:r>
              <a:rPr lang="en-US" sz="3200" dirty="0" smtClean="0"/>
              <a:t>  TOPS University Diploma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  Jump Start TOPS Tech Diploma</a:t>
            </a:r>
            <a:r>
              <a:rPr lang="en-US" sz="3000" dirty="0"/>
              <a:t> </a:t>
            </a:r>
            <a:r>
              <a:rPr lang="en-US" sz="3000" dirty="0" smtClean="0"/>
              <a:t>aka Career Diploma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Tracks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093" y="3562104"/>
            <a:ext cx="4975323" cy="1962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 descr="C:\Users\asjarrell\AppData\Local\Microsoft\Windows\Temporary Internet Files\Content.IE5\KQ7OM6F3\road-295449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4027">
            <a:off x="6415398" y="2683545"/>
            <a:ext cx="2155234" cy="363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asjarrell\AppData\Local\Microsoft\Windows\Temporary Internet Files\Content.IE5\KQ7OM6F3\road-295449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1720">
            <a:off x="660755" y="2444417"/>
            <a:ext cx="2273176" cy="38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322" y="1703754"/>
            <a:ext cx="52272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4D4D4D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9"/>
          <p:cNvSpPr/>
          <p:nvPr/>
        </p:nvSpPr>
        <p:spPr>
          <a:xfrm>
            <a:off x="0" y="4042"/>
            <a:ext cx="9144000" cy="1600200"/>
          </a:xfrm>
          <a:prstGeom prst="rect">
            <a:avLst/>
          </a:prstGeom>
          <a:solidFill>
            <a:schemeClr val="bg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 rot="17198792">
            <a:off x="614544" y="4595979"/>
            <a:ext cx="267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TOPS Tech Career</a:t>
            </a:r>
          </a:p>
        </p:txBody>
      </p:sp>
      <p:sp>
        <p:nvSpPr>
          <p:cNvPr id="6" name="TextBox 5"/>
          <p:cNvSpPr txBox="1"/>
          <p:nvPr/>
        </p:nvSpPr>
        <p:spPr>
          <a:xfrm rot="4091131">
            <a:off x="6144622" y="4454552"/>
            <a:ext cx="220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TOPS University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1953879" y="1035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12700">
                  <a:noFill/>
                </a:ln>
                <a:solidFill>
                  <a:srgbClr val="F2E6F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One Diploma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12700">
                  <a:noFill/>
                </a:ln>
                <a:solidFill>
                  <a:srgbClr val="F2E6F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Paths</a:t>
            </a:r>
          </a:p>
        </p:txBody>
      </p:sp>
    </p:spTree>
    <p:extLst>
      <p:ext uri="{BB962C8B-B14F-4D97-AF65-F5344CB8AC3E}">
        <p14:creationId xmlns:p14="http://schemas.microsoft.com/office/powerpoint/2010/main" val="50267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TOPS University </a:t>
            </a:r>
            <a:r>
              <a:rPr lang="en-US" dirty="0" smtClean="0"/>
              <a:t>Diploma </a:t>
            </a:r>
            <a:r>
              <a:rPr lang="en-US" dirty="0"/>
              <a:t>ensures that students </a:t>
            </a:r>
            <a:r>
              <a:rPr lang="en-US" dirty="0" smtClean="0"/>
              <a:t>planning to go </a:t>
            </a:r>
            <a:r>
              <a:rPr lang="en-US" dirty="0"/>
              <a:t>to four-year </a:t>
            </a:r>
            <a:r>
              <a:rPr lang="en-US" dirty="0" smtClean="0"/>
              <a:t>colleges </a:t>
            </a:r>
            <a:r>
              <a:rPr lang="en-US" dirty="0"/>
              <a:t>have taken a true college preparatory curriculum while in high school and have every chance possible to receive </a:t>
            </a:r>
            <a:r>
              <a:rPr lang="en-US" dirty="0" smtClean="0"/>
              <a:t>TOPS</a:t>
            </a:r>
          </a:p>
          <a:p>
            <a:r>
              <a:rPr lang="en-US" dirty="0" smtClean="0"/>
              <a:t>Disclaimer:  earning the TOPS University Diploma does not automatically guarantee that students will earn a TOPS Scholarship; other criteria apply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TOPS University Diploma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521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Jump Start TOPS Tech Diploma </a:t>
            </a:r>
            <a:r>
              <a:rPr lang="en-US" dirty="0"/>
              <a:t>ensures that students planning and preparing for an industry based career have taken </a:t>
            </a:r>
            <a:r>
              <a:rPr lang="en-US" dirty="0" smtClean="0"/>
              <a:t>an appropriate </a:t>
            </a:r>
            <a:r>
              <a:rPr lang="en-US" dirty="0"/>
              <a:t>preparatory core curriculum while in high school and have every chance possible to receive TOPS Tech</a:t>
            </a:r>
            <a:r>
              <a:rPr lang="en-US" dirty="0" smtClean="0"/>
              <a:t>.</a:t>
            </a:r>
          </a:p>
          <a:p>
            <a:r>
              <a:rPr lang="en-US" dirty="0"/>
              <a:t>Disclaimer:  </a:t>
            </a:r>
            <a:r>
              <a:rPr lang="en-US" dirty="0" smtClean="0"/>
              <a:t>again…earning this diploma </a:t>
            </a:r>
            <a:r>
              <a:rPr lang="en-US" dirty="0"/>
              <a:t>does not automatically guarantee that students will earn a TOPS </a:t>
            </a:r>
            <a:r>
              <a:rPr lang="en-US" dirty="0" smtClean="0"/>
              <a:t>Tech Scholarship; </a:t>
            </a:r>
            <a:r>
              <a:rPr lang="en-US" dirty="0"/>
              <a:t>other criteria apply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Jump </a:t>
            </a:r>
            <a:r>
              <a:rPr lang="en-US" sz="4200" dirty="0" smtClean="0"/>
              <a:t>Start/TOPS </a:t>
            </a:r>
            <a:r>
              <a:rPr lang="en-US" sz="4200" dirty="0" smtClean="0"/>
              <a:t>Tech Diploma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6556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52400" y="1549400"/>
          <a:ext cx="8915400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71214" y="3008055"/>
            <a:ext cx="14627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Diploma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Career Pathways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IBC / Credential Required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1828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IBC / Credential Required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27109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Science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Soc. Studies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42414" y="5722757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Yr. College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474454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 Credits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293" y="2949714"/>
            <a:ext cx="1280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 CTE Electives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81685" y="1828800"/>
            <a:ext cx="1687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IBC / Credential  Optional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52371" y="57227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Yr. College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69607" y="4744541"/>
            <a:ext cx="127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24 Credits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81600" y="2710934"/>
            <a:ext cx="208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Science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Soc. Studies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TOPS Tech Career Diploma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2E6F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TOPS University Diploma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2E6F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2E6F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What’s the Difference?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9746" y="4971127"/>
            <a:ext cx="1821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English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Math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9606" y="3034099"/>
            <a:ext cx="102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English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Math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693292" y="2865696"/>
            <a:ext cx="1242315" cy="944304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BCB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1828801" y="1772178"/>
            <a:ext cx="1954690" cy="70295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BCB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85752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610599" cy="445725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 the end of the 10</a:t>
            </a:r>
            <a:r>
              <a:rPr lang="en-US" baseline="30000" dirty="0"/>
              <a:t>th</a:t>
            </a:r>
            <a:r>
              <a:rPr lang="en-US" dirty="0"/>
              <a:t> grade year, students and parents will choose a </a:t>
            </a:r>
            <a:r>
              <a:rPr lang="en-US" dirty="0" smtClean="0"/>
              <a:t>diploma path</a:t>
            </a:r>
            <a:endParaRPr lang="en-US" dirty="0"/>
          </a:p>
          <a:p>
            <a:r>
              <a:rPr lang="en-US" dirty="0" smtClean="0"/>
              <a:t>Choose the </a:t>
            </a:r>
            <a:r>
              <a:rPr lang="en-US" u="sng" dirty="0" smtClean="0"/>
              <a:t>TOPS </a:t>
            </a:r>
            <a:r>
              <a:rPr lang="en-US" u="sng" dirty="0"/>
              <a:t>University </a:t>
            </a:r>
            <a:r>
              <a:rPr lang="en-US" u="sng" dirty="0" smtClean="0"/>
              <a:t>Diploma</a:t>
            </a:r>
            <a:r>
              <a:rPr lang="en-US" dirty="0" smtClean="0"/>
              <a:t> if the student:</a:t>
            </a:r>
          </a:p>
          <a:p>
            <a:pPr lvl="1"/>
            <a:r>
              <a:rPr lang="en-US" dirty="0" smtClean="0"/>
              <a:t> plans </a:t>
            </a:r>
            <a:r>
              <a:rPr lang="en-US" dirty="0"/>
              <a:t>to attend a </a:t>
            </a:r>
            <a:r>
              <a:rPr lang="en-US" dirty="0" smtClean="0"/>
              <a:t>4-year university </a:t>
            </a:r>
            <a:r>
              <a:rPr lang="en-US" dirty="0"/>
              <a:t>after </a:t>
            </a:r>
            <a:r>
              <a:rPr lang="en-US" dirty="0" smtClean="0"/>
              <a:t>graduation</a:t>
            </a:r>
          </a:p>
          <a:p>
            <a:pPr lvl="1"/>
            <a:r>
              <a:rPr lang="en-US" dirty="0" smtClean="0"/>
              <a:t>wants to earn eligibility</a:t>
            </a:r>
            <a:r>
              <a:rPr lang="en-US" i="1" dirty="0" smtClean="0"/>
              <a:t> </a:t>
            </a:r>
            <a:r>
              <a:rPr lang="en-US" dirty="0"/>
              <a:t>for TOPS Opportunity, Performance, or </a:t>
            </a:r>
            <a:r>
              <a:rPr lang="en-US" dirty="0" smtClean="0"/>
              <a:t>Honors Scholarship</a:t>
            </a:r>
            <a:endParaRPr lang="en-US" dirty="0"/>
          </a:p>
          <a:p>
            <a:r>
              <a:rPr lang="en-US" dirty="0" smtClean="0"/>
              <a:t>Choose the </a:t>
            </a:r>
            <a:r>
              <a:rPr lang="en-US" u="sng" dirty="0" smtClean="0"/>
              <a:t>Jump Start TOPS </a:t>
            </a:r>
            <a:r>
              <a:rPr lang="en-US" u="sng" dirty="0"/>
              <a:t>Tech </a:t>
            </a:r>
            <a:r>
              <a:rPr lang="en-US" u="sng" dirty="0" smtClean="0"/>
              <a:t>Diploma</a:t>
            </a:r>
            <a:r>
              <a:rPr lang="en-US" dirty="0" smtClean="0"/>
              <a:t> if the student:</a:t>
            </a:r>
          </a:p>
          <a:p>
            <a:pPr lvl="1"/>
            <a:r>
              <a:rPr lang="en-US" dirty="0" smtClean="0"/>
              <a:t> definitely plans </a:t>
            </a:r>
            <a:r>
              <a:rPr lang="en-US" dirty="0"/>
              <a:t>to attend a </a:t>
            </a:r>
            <a:r>
              <a:rPr lang="en-US" dirty="0" smtClean="0"/>
              <a:t>community/technical college and/or </a:t>
            </a:r>
            <a:r>
              <a:rPr lang="en-US" dirty="0"/>
              <a:t>start a career after </a:t>
            </a:r>
            <a:r>
              <a:rPr lang="en-US" dirty="0" smtClean="0"/>
              <a:t>graduation (ineligible to enroll in 4-year university immediately upon HS graduation)</a:t>
            </a:r>
          </a:p>
          <a:p>
            <a:pPr lvl="1"/>
            <a:r>
              <a:rPr lang="en-US" dirty="0" smtClean="0"/>
              <a:t>wants to earn eligibility for TOPS Tech Scholarship</a:t>
            </a:r>
          </a:p>
          <a:p>
            <a:r>
              <a:rPr lang="en-US" dirty="0" smtClean="0"/>
              <a:t>Although the decision </a:t>
            </a:r>
            <a:r>
              <a:rPr lang="en-US" dirty="0"/>
              <a:t>to change diploma </a:t>
            </a:r>
            <a:r>
              <a:rPr lang="en-US" dirty="0" smtClean="0"/>
              <a:t>paths </a:t>
            </a:r>
            <a:r>
              <a:rPr lang="en-US" dirty="0"/>
              <a:t>can be made at any time, </a:t>
            </a:r>
            <a:r>
              <a:rPr lang="en-US" dirty="0" smtClean="0"/>
              <a:t>changing and/or delaying the </a:t>
            </a:r>
            <a:r>
              <a:rPr lang="en-US" dirty="0"/>
              <a:t>decision </a:t>
            </a:r>
            <a:r>
              <a:rPr lang="en-US" dirty="0" smtClean="0"/>
              <a:t>might impact the student’s ability to graduate on time</a:t>
            </a:r>
            <a:r>
              <a:rPr lang="en-US" sz="1800" dirty="0" smtClean="0"/>
              <a:t>.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0156"/>
            <a:ext cx="8305800" cy="1054250"/>
          </a:xfrm>
        </p:spPr>
        <p:txBody>
          <a:bodyPr/>
          <a:lstStyle/>
          <a:p>
            <a:r>
              <a:rPr lang="en-US" dirty="0" smtClean="0"/>
              <a:t>Choosing a Diploma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1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343208"/>
              </p:ext>
            </p:extLst>
          </p:nvPr>
        </p:nvGraphicFramePr>
        <p:xfrm>
          <a:off x="228600" y="457200"/>
          <a:ext cx="8686800" cy="618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3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668">
                <a:tc>
                  <a:txBody>
                    <a:bodyPr/>
                    <a:lstStyle/>
                    <a:p>
                      <a:r>
                        <a:rPr lang="en-US" dirty="0" smtClean="0"/>
                        <a:t>TOPS</a:t>
                      </a:r>
                      <a:r>
                        <a:rPr lang="en-US" baseline="0" dirty="0" smtClean="0"/>
                        <a:t> University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Start TOPS</a:t>
                      </a:r>
                      <a:r>
                        <a:rPr lang="en-US" baseline="0" dirty="0" smtClean="0"/>
                        <a:t> Tech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06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English</a:t>
                      </a:r>
                      <a:r>
                        <a:rPr lang="en-US" sz="1600" b="1" baseline="0" dirty="0" smtClean="0"/>
                        <a:t> (4 units):</a:t>
                      </a:r>
                      <a:r>
                        <a:rPr lang="en-US" sz="1600" baseline="0" dirty="0" smtClean="0"/>
                        <a:t>  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English I</a:t>
                      </a:r>
                    </a:p>
                    <a:p>
                      <a:r>
                        <a:rPr lang="en-US" sz="1600" baseline="0" dirty="0" smtClean="0"/>
                        <a:t>English II</a:t>
                      </a:r>
                    </a:p>
                    <a:p>
                      <a:r>
                        <a:rPr lang="en-US" sz="1600" baseline="0" dirty="0" smtClean="0"/>
                        <a:t>English </a:t>
                      </a:r>
                      <a:r>
                        <a:rPr lang="en-US" sz="1600" baseline="0" dirty="0" smtClean="0"/>
                        <a:t>III 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English IV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English</a:t>
                      </a:r>
                      <a:r>
                        <a:rPr lang="en-US" sz="1600" b="1" baseline="0" dirty="0" smtClean="0"/>
                        <a:t> (4 units):  </a:t>
                      </a:r>
                      <a:endParaRPr lang="en-US" sz="1600" b="1" baseline="0" dirty="0" smtClean="0"/>
                    </a:p>
                    <a:p>
                      <a:r>
                        <a:rPr lang="en-US" sz="1600" baseline="0" dirty="0" smtClean="0"/>
                        <a:t>English I</a:t>
                      </a:r>
                    </a:p>
                    <a:p>
                      <a:r>
                        <a:rPr lang="en-US" sz="1600" baseline="0" dirty="0" smtClean="0"/>
                        <a:t>English II</a:t>
                      </a:r>
                    </a:p>
                    <a:p>
                      <a:r>
                        <a:rPr lang="en-US" sz="1600" baseline="0" dirty="0" smtClean="0"/>
                        <a:t>Business English </a:t>
                      </a:r>
                    </a:p>
                    <a:p>
                      <a:r>
                        <a:rPr lang="en-US" sz="1600" baseline="0" dirty="0" smtClean="0"/>
                        <a:t>Technical Writing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77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Math</a:t>
                      </a:r>
                      <a:r>
                        <a:rPr lang="en-US" sz="1600" b="1" baseline="0" dirty="0" smtClean="0"/>
                        <a:t> (4 units):  </a:t>
                      </a:r>
                      <a:endParaRPr lang="en-US" sz="1600" b="1" baseline="0" dirty="0" smtClean="0"/>
                    </a:p>
                    <a:p>
                      <a:r>
                        <a:rPr lang="en-US" sz="1600" b="0" baseline="0" dirty="0" smtClean="0"/>
                        <a:t>Algebra I</a:t>
                      </a:r>
                    </a:p>
                    <a:p>
                      <a:r>
                        <a:rPr lang="en-US" sz="1600" b="0" baseline="0" dirty="0" smtClean="0"/>
                        <a:t>Geometry</a:t>
                      </a:r>
                    </a:p>
                    <a:p>
                      <a:r>
                        <a:rPr lang="en-US" sz="1600" b="0" baseline="0" dirty="0" smtClean="0"/>
                        <a:t>Algebra </a:t>
                      </a:r>
                      <a:r>
                        <a:rPr lang="en-US" sz="1600" b="0" baseline="0" dirty="0" smtClean="0"/>
                        <a:t>II </a:t>
                      </a:r>
                      <a:endParaRPr lang="en-US" sz="1600" b="0" baseline="0" dirty="0" smtClean="0"/>
                    </a:p>
                    <a:p>
                      <a:r>
                        <a:rPr lang="en-US" sz="1600" b="0" baseline="0" dirty="0" smtClean="0"/>
                        <a:t>Advanced </a:t>
                      </a:r>
                      <a:r>
                        <a:rPr lang="en-US" sz="1600" b="0" baseline="0" dirty="0" smtClean="0"/>
                        <a:t>Math-Pre Calculus or </a:t>
                      </a:r>
                      <a:r>
                        <a:rPr lang="en-US" sz="1600" b="0" baseline="0" dirty="0" smtClean="0"/>
                        <a:t>Calculus DE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Math (4 units):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baseline="0" dirty="0" smtClean="0"/>
                    </a:p>
                    <a:p>
                      <a:r>
                        <a:rPr lang="en-US" sz="1600" b="0" baseline="0" dirty="0" smtClean="0"/>
                        <a:t>Math Essentials</a:t>
                      </a:r>
                    </a:p>
                    <a:p>
                      <a:r>
                        <a:rPr lang="en-US" sz="1600" b="0" baseline="0" dirty="0" smtClean="0"/>
                        <a:t>Algebra I</a:t>
                      </a:r>
                    </a:p>
                    <a:p>
                      <a:r>
                        <a:rPr lang="en-US" sz="1600" b="0" baseline="0" dirty="0" smtClean="0"/>
                        <a:t>Geometry</a:t>
                      </a:r>
                    </a:p>
                    <a:p>
                      <a:r>
                        <a:rPr lang="en-US" sz="1600" b="0" baseline="0" dirty="0" smtClean="0"/>
                        <a:t>Business Math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84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Science</a:t>
                      </a:r>
                      <a:r>
                        <a:rPr lang="en-US" sz="1600" b="1" baseline="0" dirty="0" smtClean="0"/>
                        <a:t> (4 units):  </a:t>
                      </a:r>
                      <a:endParaRPr lang="en-US" sz="1600" b="1" baseline="0" dirty="0" smtClean="0"/>
                    </a:p>
                    <a:p>
                      <a:r>
                        <a:rPr lang="en-US" sz="1600" b="0" baseline="0" dirty="0" smtClean="0"/>
                        <a:t>Physical Science</a:t>
                      </a:r>
                    </a:p>
                    <a:p>
                      <a:r>
                        <a:rPr lang="en-US" sz="1600" b="0" baseline="0" dirty="0" smtClean="0"/>
                        <a:t>Biology</a:t>
                      </a:r>
                    </a:p>
                    <a:p>
                      <a:r>
                        <a:rPr lang="en-US" sz="1600" b="0" baseline="0" dirty="0" smtClean="0"/>
                        <a:t>Chemistry</a:t>
                      </a:r>
                    </a:p>
                    <a:p>
                      <a:r>
                        <a:rPr lang="en-US" sz="1600" b="0" baseline="0" dirty="0" smtClean="0"/>
                        <a:t>Biology II DE or Environmental Science AP </a:t>
                      </a:r>
                    </a:p>
                    <a:p>
                      <a:r>
                        <a:rPr lang="en-US" sz="1600" b="0" baseline="0" dirty="0" err="1" smtClean="0"/>
                        <a:t>Agriscience</a:t>
                      </a:r>
                      <a:r>
                        <a:rPr lang="en-US" sz="1600" b="0" baseline="0" dirty="0" smtClean="0"/>
                        <a:t> I &amp; II (Combined for 1 credit)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Science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(2 units)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6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600" b="0" baseline="0" dirty="0" smtClean="0"/>
                        <a:t>Physical Science</a:t>
                      </a:r>
                    </a:p>
                    <a:p>
                      <a:r>
                        <a:rPr lang="en-US" sz="1600" b="0" baseline="0" dirty="0" smtClean="0"/>
                        <a:t>Biology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Social</a:t>
                      </a:r>
                      <a:r>
                        <a:rPr lang="en-US" sz="1600" b="1" baseline="0" dirty="0" smtClean="0"/>
                        <a:t> Studies (4 units): </a:t>
                      </a:r>
                      <a:endParaRPr lang="en-US" sz="16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/>
                        <a:t>Civics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/>
                        <a:t>US History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/>
                        <a:t>World Geography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/>
                        <a:t>World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Social Studies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(2 units)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6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/>
                        <a:t>Civics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/>
                        <a:t>US History</a:t>
                      </a:r>
                      <a:endParaRPr lang="en-US" sz="16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9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3">
      <a:dk1>
        <a:srgbClr val="366092"/>
      </a:dk1>
      <a:lt1>
        <a:srgbClr val="CBCBFF"/>
      </a:lt1>
      <a:dk2>
        <a:srgbClr val="17365D"/>
      </a:dk2>
      <a:lt2>
        <a:srgbClr val="92CDDC"/>
      </a:lt2>
      <a:accent1>
        <a:srgbClr val="BFBFBF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6640</TotalTime>
  <Words>1283</Words>
  <Application>Microsoft Office PowerPoint</Application>
  <PresentationFormat>On-screen Show (4:3)</PresentationFormat>
  <Paragraphs>247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Book Antiqua</vt:lpstr>
      <vt:lpstr>Calibri</vt:lpstr>
      <vt:lpstr>Wingdings</vt:lpstr>
      <vt:lpstr>Hardcover</vt:lpstr>
      <vt:lpstr>Office Theme</vt:lpstr>
      <vt:lpstr>Doyle High School  March 11, 2024 </vt:lpstr>
      <vt:lpstr>Objectives</vt:lpstr>
      <vt:lpstr>Diploma Tracks</vt:lpstr>
      <vt:lpstr>PowerPoint Presentation</vt:lpstr>
      <vt:lpstr>TOPS University Diploma</vt:lpstr>
      <vt:lpstr>Jump Start/TOPS Tech Diploma</vt:lpstr>
      <vt:lpstr>PowerPoint Presentation</vt:lpstr>
      <vt:lpstr>Choosing a Diploma Path</vt:lpstr>
      <vt:lpstr>PowerPoint Presentation</vt:lpstr>
      <vt:lpstr>PowerPoint Presentation</vt:lpstr>
      <vt:lpstr>PowerPoint Presentation</vt:lpstr>
      <vt:lpstr>PowerPoint Presentation</vt:lpstr>
      <vt:lpstr>Jump Start TOPS Tech Diploma Universal Courses</vt:lpstr>
      <vt:lpstr>Jump Start TOPS Tech Diploma DHS Jump Start Career Pathway </vt:lpstr>
      <vt:lpstr>Jump Start TOPS Tech Diploma Architecture &amp; Construction Pathway</vt:lpstr>
      <vt:lpstr>Jump Start TOPS Tech Diploma Health Science Career Pathway </vt:lpstr>
      <vt:lpstr>Jump Start TOPS Tech Diploma Business Management Career Pathway </vt:lpstr>
      <vt:lpstr>Other Course Offerings: Dual Enrollment</vt:lpstr>
      <vt:lpstr> Dual Enrollment Classes</vt:lpstr>
      <vt:lpstr> Advanced Placement Classes</vt:lpstr>
      <vt:lpstr>Graduation Assessment Requirements LEAP 2025</vt:lpstr>
      <vt:lpstr>LEAP 2025</vt:lpstr>
      <vt:lpstr>Pre-ACT</vt:lpstr>
      <vt:lpstr>ACT</vt:lpstr>
      <vt:lpstr>Junior High Grades VS High School Grades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 Tracks</dc:title>
  <dc:creator>Lacy Guidroz</dc:creator>
  <cp:lastModifiedBy>LAURA BLACKWELL</cp:lastModifiedBy>
  <cp:revision>77</cp:revision>
  <cp:lastPrinted>2024-03-11T20:52:49Z</cp:lastPrinted>
  <dcterms:created xsi:type="dcterms:W3CDTF">2015-12-30T17:27:40Z</dcterms:created>
  <dcterms:modified xsi:type="dcterms:W3CDTF">2024-03-11T21:20:41Z</dcterms:modified>
</cp:coreProperties>
</file>